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6" r:id="rId2"/>
    <p:sldId id="259" r:id="rId3"/>
    <p:sldId id="290" r:id="rId4"/>
    <p:sldId id="291" r:id="rId5"/>
    <p:sldId id="292" r:id="rId6"/>
    <p:sldId id="270" r:id="rId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7"/>
    <p:restoredTop sz="93722"/>
  </p:normalViewPr>
  <p:slideViewPr>
    <p:cSldViewPr>
      <p:cViewPr varScale="1">
        <p:scale>
          <a:sx n="105" d="100"/>
          <a:sy n="105" d="100"/>
        </p:scale>
        <p:origin x="192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_tradnl" dirty="0"/>
              <a:t>Algebra lineal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76BB3-96B4-D949-BA97-2F034CC20E35}" type="datetimeFigureOut">
              <a:rPr lang="es-ES_tradnl" smtClean="0"/>
              <a:t>7/8/19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 dirty="0"/>
              <a:t>Ariel Guerrero </a:t>
            </a:r>
            <a:r>
              <a:rPr lang="es-ES_tradnl" dirty="0" err="1"/>
              <a:t>ariel.guerrero@uc.edu.py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EA0F2-AFBD-024B-A401-8C555BB443D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7431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897DA-3038-2943-8BC6-34E6C6DE6379}" type="datetimeFigureOut">
              <a:rPr lang="es-ES_tradnl" smtClean="0"/>
              <a:t>7/8/19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3074F-A04A-334B-ACA3-A5B1880CCD8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201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5877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5EEBB46-7A81-4557-A313-00D814F92FCC}" type="datetimeFigureOut">
              <a:rPr lang="es-ES" smtClean="0"/>
              <a:pPr/>
              <a:t>7/8/19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Ariel </a:t>
            </a:r>
            <a:r>
              <a:rPr lang="es-ES" dirty="0" err="1"/>
              <a:t>Guerero</a:t>
            </a:r>
            <a:r>
              <a:rPr lang="es-ES" dirty="0"/>
              <a:t>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riel.guerrero@uc.edu.p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courses/mathematics/18-06-linear-algebra-spring-2010/index.htm" TargetMode="External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th.mit.edu/~gs/linearalgebra/" TargetMode="External"/><Relationship Id="rId5" Type="http://schemas.openxmlformats.org/officeDocument/2006/relationships/hyperlink" Target="http://www-math.mit.edu/~gs/" TargetMode="Externa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Y" dirty="0"/>
              <a:t>Linear Algebra – Lecture #14</a:t>
            </a:r>
            <a:br>
              <a:rPr lang="es-PY" dirty="0"/>
            </a:br>
            <a:r>
              <a:rPr lang="es-ES" dirty="0"/>
              <a:t>Orthogonal </a:t>
            </a:r>
            <a:r>
              <a:rPr lang="es-ES" dirty="0" err="1"/>
              <a:t>vectors</a:t>
            </a:r>
            <a:r>
              <a:rPr lang="es-ES" dirty="0"/>
              <a:t> and </a:t>
            </a:r>
            <a:r>
              <a:rPr lang="es-ES" dirty="0" err="1"/>
              <a:t>subspaces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F41560-0F2F-7C4F-A342-17D66A762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871" y="3113805"/>
            <a:ext cx="4167776" cy="323446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4B16154-E043-7048-9E0B-7901D78B9350}"/>
              </a:ext>
            </a:extLst>
          </p:cNvPr>
          <p:cNvSpPr txBox="1"/>
          <p:nvPr/>
        </p:nvSpPr>
        <p:spPr>
          <a:xfrm>
            <a:off x="3703008" y="347452"/>
            <a:ext cx="2399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By Ariel Guerrero</a:t>
            </a:r>
          </a:p>
          <a:p>
            <a:r>
              <a:rPr lang="es-PY" dirty="0">
                <a:hlinkClick r:id="rId3"/>
              </a:rPr>
              <a:t>ariel.guerrero@uc.edu.py</a:t>
            </a:r>
            <a:endParaRPr lang="es-PY" dirty="0"/>
          </a:p>
          <a:p>
            <a:r>
              <a:rPr lang="es-PY" dirty="0"/>
              <a:t>+595 (981) 425 040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Y" dirty="0"/>
              <a:t>Linear Algebra Lecture 14</a:t>
            </a:r>
            <a:endParaRPr lang="es-ES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46FB2184-925C-4344-A8BE-6B8531C880B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85" y="1447800"/>
            <a:ext cx="6325229" cy="4572000"/>
          </a:xfrm>
        </p:spPr>
      </p:pic>
    </p:spTree>
    <p:extLst>
      <p:ext uri="{BB962C8B-B14F-4D97-AF65-F5344CB8AC3E}">
        <p14:creationId xmlns:p14="http://schemas.microsoft.com/office/powerpoint/2010/main" val="199414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28">
            <a:extLst>
              <a:ext uri="{FF2B5EF4-FFF2-40B4-BE49-F238E27FC236}">
                <a16:creationId xmlns:a16="http://schemas.microsoft.com/office/drawing/2014/main" id="{1FF216E0-3D85-D845-9B50-23A5A15B3B3F}"/>
              </a:ext>
            </a:extLst>
          </p:cNvPr>
          <p:cNvSpPr/>
          <p:nvPr/>
        </p:nvSpPr>
        <p:spPr>
          <a:xfrm>
            <a:off x="4843040" y="1667546"/>
            <a:ext cx="4019872" cy="1028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Y" dirty="0"/>
              <a:t>Orthogonal Vectors</a:t>
            </a:r>
            <a:endParaRPr lang="es-ES" dirty="0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C22BFFF8-5AB5-0C4C-B89F-E11BE42E74C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04" y="1394798"/>
            <a:ext cx="3547606" cy="168460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E8D7567-3766-C342-AB1E-ABC082994715}"/>
                  </a:ext>
                </a:extLst>
              </p:cNvPr>
              <p:cNvSpPr txBox="1"/>
              <p:nvPr/>
            </p:nvSpPr>
            <p:spPr>
              <a:xfrm>
                <a:off x="5955462" y="1834590"/>
                <a:ext cx="86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E8D7567-3766-C342-AB1E-ABC082994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462" y="1834590"/>
                <a:ext cx="869597" cy="276999"/>
              </a:xfrm>
              <a:prstGeom prst="rect">
                <a:avLst/>
              </a:prstGeom>
              <a:blipFill>
                <a:blip r:embed="rId3"/>
                <a:stretch>
                  <a:fillRect l="-2899" t="-9091" r="-5797" b="-22727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4D50F63-0A9B-AB4E-89CB-7A5420AD8994}"/>
                  </a:ext>
                </a:extLst>
              </p:cNvPr>
              <p:cNvSpPr txBox="1"/>
              <p:nvPr/>
            </p:nvSpPr>
            <p:spPr>
              <a:xfrm>
                <a:off x="4957820" y="2327850"/>
                <a:ext cx="2487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s-P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PY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s-P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PY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s-P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4D50F63-0A9B-AB4E-89CB-7A5420AD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820" y="2327850"/>
                <a:ext cx="2487091" cy="276999"/>
              </a:xfrm>
              <a:prstGeom prst="rect">
                <a:avLst/>
              </a:prstGeom>
              <a:blipFill>
                <a:blip r:embed="rId4"/>
                <a:stretch>
                  <a:fillRect t="-4348" r="-508" b="-21739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2C0EA4AC-A068-A04B-84F8-6FCE111F2453}"/>
                  </a:ext>
                </a:extLst>
              </p:cNvPr>
              <p:cNvSpPr/>
              <p:nvPr/>
            </p:nvSpPr>
            <p:spPr>
              <a:xfrm>
                <a:off x="5220072" y="3079401"/>
                <a:ext cx="3823483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s-ES" b="0" dirty="0"/>
              </a:p>
              <a:p>
                <a:endParaRPr lang="es-E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PY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ES" dirty="0"/>
              </a:p>
              <a:p>
                <a:endParaRPr lang="es-PY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PY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strike="sngStrike" dirty="0"/>
                  <a:t> </a:t>
                </a:r>
                <a:r>
                  <a:rPr lang="es-PY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 strike="sngStrik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 strike="sngStrike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PY" strike="sngStrike" dirty="0"/>
              </a:p>
              <a:p>
                <a:endParaRPr lang="es-PY" dirty="0"/>
              </a:p>
              <a:p>
                <a:endParaRPr lang="es-PY" dirty="0"/>
              </a:p>
            </p:txBody>
          </p:sp>
        </mc:Choice>
        <mc:Fallback xmlns="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2C0EA4AC-A068-A04B-84F8-6FCE111F2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3079401"/>
                <a:ext cx="3823483" cy="2031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5EB11757-BD2B-4940-B829-34A012D96542}"/>
                  </a:ext>
                </a:extLst>
              </p:cNvPr>
              <p:cNvSpPr/>
              <p:nvPr/>
            </p:nvSpPr>
            <p:spPr>
              <a:xfrm>
                <a:off x="6079144" y="4579438"/>
                <a:ext cx="2474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PY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5EB11757-BD2B-4940-B829-34A012D96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144" y="4579438"/>
                <a:ext cx="24745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1680A9BD-7BE9-DC49-92F0-D6F42CAD6331}"/>
              </a:ext>
            </a:extLst>
          </p:cNvPr>
          <p:cNvSpPr txBox="1"/>
          <p:nvPr/>
        </p:nvSpPr>
        <p:spPr>
          <a:xfrm>
            <a:off x="5370759" y="5110726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Then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CAAAD2CF-1126-4B49-B099-E2D202FD9083}"/>
                  </a:ext>
                </a:extLst>
              </p:cNvPr>
              <p:cNvSpPr txBox="1"/>
              <p:nvPr/>
            </p:nvSpPr>
            <p:spPr>
              <a:xfrm>
                <a:off x="6091760" y="5156892"/>
                <a:ext cx="86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CAAAD2CF-1126-4B49-B099-E2D202FD9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60" y="5156892"/>
                <a:ext cx="869597" cy="276999"/>
              </a:xfrm>
              <a:prstGeom prst="rect">
                <a:avLst/>
              </a:prstGeom>
              <a:blipFill>
                <a:blip r:embed="rId7"/>
                <a:stretch>
                  <a:fillRect l="-4412" t="-4348" r="-5882" b="-17391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912B3D21-4873-2C4B-B602-2C4D00DD09F7}"/>
                  </a:ext>
                </a:extLst>
              </p:cNvPr>
              <p:cNvSpPr txBox="1"/>
              <p:nvPr/>
            </p:nvSpPr>
            <p:spPr>
              <a:xfrm>
                <a:off x="6952671" y="5203058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912B3D21-4873-2C4B-B602-2C4D00DD0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671" y="5203058"/>
                <a:ext cx="230832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12BBC2E-BF25-8746-94DC-D1EE4C822EB6}"/>
                  </a:ext>
                </a:extLst>
              </p:cNvPr>
              <p:cNvSpPr txBox="1"/>
              <p:nvPr/>
            </p:nvSpPr>
            <p:spPr>
              <a:xfrm>
                <a:off x="496414" y="3994374"/>
                <a:ext cx="946347" cy="73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12BBC2E-BF25-8746-94DC-D1EE4C822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14" y="3994374"/>
                <a:ext cx="946347" cy="732573"/>
              </a:xfrm>
              <a:prstGeom prst="rect">
                <a:avLst/>
              </a:prstGeom>
              <a:blipFill>
                <a:blip r:embed="rId9"/>
                <a:stretch>
                  <a:fillRect t="-1724" b="-8621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36994AC6-65BF-E34F-BEDA-0FE6C13397E8}"/>
                  </a:ext>
                </a:extLst>
              </p:cNvPr>
              <p:cNvSpPr/>
              <p:nvPr/>
            </p:nvSpPr>
            <p:spPr>
              <a:xfrm>
                <a:off x="1618256" y="3939354"/>
                <a:ext cx="119115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36994AC6-65BF-E34F-BEDA-0FE6C1339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256" y="3939354"/>
                <a:ext cx="1191159" cy="824906"/>
              </a:xfrm>
              <a:prstGeom prst="rect">
                <a:avLst/>
              </a:prstGeom>
              <a:blipFill>
                <a:blip r:embed="rId10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6BEEAE88-0B21-2C4F-A0F7-1B8009F1E2F1}"/>
                  </a:ext>
                </a:extLst>
              </p:cNvPr>
              <p:cNvSpPr/>
              <p:nvPr/>
            </p:nvSpPr>
            <p:spPr>
              <a:xfrm>
                <a:off x="2829569" y="3939354"/>
                <a:ext cx="1389675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6BEEAE88-0B21-2C4F-A0F7-1B8009F1E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569" y="3939354"/>
                <a:ext cx="1389675" cy="824906"/>
              </a:xfrm>
              <a:prstGeom prst="rect">
                <a:avLst/>
              </a:prstGeom>
              <a:blipFill>
                <a:blip r:embed="rId1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E8DDC2D2-EA5B-4041-997D-A06A082BE652}"/>
                  </a:ext>
                </a:extLst>
              </p:cNvPr>
              <p:cNvSpPr/>
              <p:nvPr/>
            </p:nvSpPr>
            <p:spPr>
              <a:xfrm>
                <a:off x="213683" y="4929351"/>
                <a:ext cx="10320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Y" dirty="0"/>
                  <a:t>=14</a:t>
                </a:r>
              </a:p>
            </p:txBody>
          </p:sp>
        </mc:Choice>
        <mc:Fallback xmlns=""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E8DDC2D2-EA5B-4041-997D-A06A082BE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3" y="4929351"/>
                <a:ext cx="1032077" cy="369332"/>
              </a:xfrm>
              <a:prstGeom prst="rect">
                <a:avLst/>
              </a:prstGeom>
              <a:blipFill>
                <a:blip r:embed="rId12"/>
                <a:stretch>
                  <a:fillRect t="-3333" r="-3659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49FD100D-91AC-774D-A8DF-46821DE7D629}"/>
                  </a:ext>
                </a:extLst>
              </p:cNvPr>
              <p:cNvSpPr/>
              <p:nvPr/>
            </p:nvSpPr>
            <p:spPr>
              <a:xfrm>
                <a:off x="1422593" y="4952169"/>
                <a:ext cx="929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Y" dirty="0"/>
                  <a:t>=5</a:t>
                </a:r>
              </a:p>
            </p:txBody>
          </p:sp>
        </mc:Choice>
        <mc:Fallback xmlns="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49FD100D-91AC-774D-A8DF-46821DE7D6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93" y="4952169"/>
                <a:ext cx="929678" cy="369332"/>
              </a:xfrm>
              <a:prstGeom prst="rect">
                <a:avLst/>
              </a:prstGeom>
              <a:blipFill>
                <a:blip r:embed="rId13"/>
                <a:stretch>
                  <a:fillRect t="-3333" r="-4054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29F94D70-A6B0-1E44-9141-444355CA1FB8}"/>
                  </a:ext>
                </a:extLst>
              </p:cNvPr>
              <p:cNvSpPr/>
              <p:nvPr/>
            </p:nvSpPr>
            <p:spPr>
              <a:xfrm>
                <a:off x="2637699" y="4952573"/>
                <a:ext cx="1441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P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PY" dirty="0"/>
                  <a:t>=19</a:t>
                </a:r>
              </a:p>
            </p:txBody>
          </p:sp>
        </mc:Choice>
        <mc:Fallback xmlns=""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29F94D70-A6B0-1E44-9141-444355CA1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99" y="4952573"/>
                <a:ext cx="1441613" cy="369332"/>
              </a:xfrm>
              <a:prstGeom prst="rect">
                <a:avLst/>
              </a:prstGeom>
              <a:blipFill>
                <a:blip r:embed="rId14"/>
                <a:stretch>
                  <a:fillRect t="-3333" r="-2632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uadroTexto 24">
            <a:extLst>
              <a:ext uri="{FF2B5EF4-FFF2-40B4-BE49-F238E27FC236}">
                <a16:creationId xmlns:a16="http://schemas.microsoft.com/office/drawing/2014/main" id="{630BEB40-B0E6-3B4B-A2B6-A6ABA0EDF746}"/>
              </a:ext>
            </a:extLst>
          </p:cNvPr>
          <p:cNvSpPr txBox="1"/>
          <p:nvPr/>
        </p:nvSpPr>
        <p:spPr>
          <a:xfrm>
            <a:off x="7368301" y="5134662"/>
            <a:ext cx="782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Q.E.D.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FAA8506-E169-C64D-8BA1-A9647C7A6815}"/>
              </a:ext>
            </a:extLst>
          </p:cNvPr>
          <p:cNvSpPr txBox="1"/>
          <p:nvPr/>
        </p:nvSpPr>
        <p:spPr>
          <a:xfrm>
            <a:off x="7678259" y="2281683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Pythagoras</a:t>
            </a:r>
          </a:p>
        </p:txBody>
      </p:sp>
    </p:spTree>
    <p:extLst>
      <p:ext uri="{BB962C8B-B14F-4D97-AF65-F5344CB8AC3E}">
        <p14:creationId xmlns:p14="http://schemas.microsoft.com/office/powerpoint/2010/main" val="322600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Y" dirty="0"/>
              <a:t>Subpace </a:t>
            </a:r>
            <a:r>
              <a:rPr lang="es-PY" b="1" dirty="0"/>
              <a:t>S</a:t>
            </a:r>
            <a:r>
              <a:rPr lang="es-PY" dirty="0"/>
              <a:t> is orthogonal to Subspace </a:t>
            </a:r>
            <a:r>
              <a:rPr lang="es-PY" b="1" dirty="0"/>
              <a:t>T</a:t>
            </a:r>
            <a:endParaRPr lang="es-E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877821-1F2F-FC4D-B6FE-5444EEB35137}"/>
              </a:ext>
            </a:extLst>
          </p:cNvPr>
          <p:cNvSpPr txBox="1"/>
          <p:nvPr/>
        </p:nvSpPr>
        <p:spPr>
          <a:xfrm>
            <a:off x="914400" y="1821018"/>
            <a:ext cx="4413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Every vector in </a:t>
            </a:r>
            <a:r>
              <a:rPr lang="es-PY" b="1" dirty="0"/>
              <a:t>S</a:t>
            </a:r>
            <a:r>
              <a:rPr lang="es-PY" dirty="0"/>
              <a:t> is orthogonal to every vector in </a:t>
            </a:r>
            <a:r>
              <a:rPr lang="es-PY" b="1" dirty="0"/>
              <a:t>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9A6D252-B062-4B47-B832-6C9A686E5A24}"/>
              </a:ext>
            </a:extLst>
          </p:cNvPr>
          <p:cNvSpPr txBox="1"/>
          <p:nvPr/>
        </p:nvSpPr>
        <p:spPr>
          <a:xfrm>
            <a:off x="914400" y="1411777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Means: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6CB57BD-2A56-F844-870C-AC700F3AEBA1}"/>
              </a:ext>
            </a:extLst>
          </p:cNvPr>
          <p:cNvSpPr txBox="1"/>
          <p:nvPr/>
        </p:nvSpPr>
        <p:spPr>
          <a:xfrm>
            <a:off x="5344819" y="1366459"/>
            <a:ext cx="2799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Row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space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is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orthogonal</a:t>
            </a:r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</a:p>
          <a:p>
            <a:r>
              <a:rPr lang="es-ES" b="1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to </a:t>
            </a:r>
            <a:r>
              <a:rPr lang="es-ES" b="1" dirty="0" err="1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nullspace</a:t>
            </a:r>
            <a:endParaRPr lang="es-ES_tradnl" b="1" dirty="0">
              <a:solidFill>
                <a:srgbClr val="FF0000"/>
              </a:solidFill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0E8657A-0C07-A649-B07F-898E7B89C3CD}"/>
              </a:ext>
            </a:extLst>
          </p:cNvPr>
          <p:cNvSpPr txBox="1"/>
          <p:nvPr/>
        </p:nvSpPr>
        <p:spPr>
          <a:xfrm>
            <a:off x="5349363" y="2012790"/>
            <a:ext cx="6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Why?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/>
              <p:nvPr/>
            </p:nvSpPr>
            <p:spPr>
              <a:xfrm>
                <a:off x="6177495" y="2043556"/>
                <a:ext cx="7571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495" y="2043556"/>
                <a:ext cx="757195" cy="276999"/>
              </a:xfrm>
              <a:prstGeom prst="rect">
                <a:avLst/>
              </a:prstGeom>
              <a:blipFill>
                <a:blip r:embed="rId3"/>
                <a:stretch>
                  <a:fillRect l="-4918" r="-6557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D610B31-C441-CB46-BE08-0BE43362BA06}"/>
                  </a:ext>
                </a:extLst>
              </p:cNvPr>
              <p:cNvSpPr txBox="1"/>
              <p:nvPr/>
            </p:nvSpPr>
            <p:spPr>
              <a:xfrm>
                <a:off x="5344819" y="2509459"/>
                <a:ext cx="2060372" cy="1073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PY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𝑜𝑤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𝑜𝑤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PY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𝑜𝑤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𝑜𝑓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s-PY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s-PY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PY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PY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PY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PY" i="1" dirty="0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D610B31-C441-CB46-BE08-0BE43362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19" y="2509459"/>
                <a:ext cx="2060372" cy="1073755"/>
              </a:xfrm>
              <a:prstGeom prst="rect">
                <a:avLst/>
              </a:prstGeom>
              <a:blipFill>
                <a:blip r:embed="rId4"/>
                <a:stretch>
                  <a:fillRect t="-4706" b="-9412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adroTexto 28">
            <a:extLst>
              <a:ext uri="{FF2B5EF4-FFF2-40B4-BE49-F238E27FC236}">
                <a16:creationId xmlns:a16="http://schemas.microsoft.com/office/drawing/2014/main" id="{D2DBBC56-735F-3F46-BD80-F3B1680269FD}"/>
              </a:ext>
            </a:extLst>
          </p:cNvPr>
          <p:cNvSpPr txBox="1"/>
          <p:nvPr/>
        </p:nvSpPr>
        <p:spPr>
          <a:xfrm>
            <a:off x="4994713" y="3785029"/>
            <a:ext cx="408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In the row space also it’s the linear combination</a:t>
            </a:r>
          </a:p>
          <a:p>
            <a:r>
              <a:rPr lang="es-PY" dirty="0"/>
              <a:t> of row</a:t>
            </a:r>
            <a:r>
              <a:rPr lang="es-PY" baseline="-25000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52B7167C-EC90-014E-BF4D-819901626930}"/>
                  </a:ext>
                </a:extLst>
              </p:cNvPr>
              <p:cNvSpPr/>
              <p:nvPr/>
            </p:nvSpPr>
            <p:spPr>
              <a:xfrm>
                <a:off x="392943" y="4323687"/>
                <a:ext cx="1828706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52B7167C-EC90-014E-BF4D-819901626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43" y="4323687"/>
                <a:ext cx="1828706" cy="559833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uadroTexto 31">
            <a:extLst>
              <a:ext uri="{FF2B5EF4-FFF2-40B4-BE49-F238E27FC236}">
                <a16:creationId xmlns:a16="http://schemas.microsoft.com/office/drawing/2014/main" id="{E0F43344-9FE5-274A-928A-E4D92661B310}"/>
              </a:ext>
            </a:extLst>
          </p:cNvPr>
          <p:cNvSpPr txBox="1"/>
          <p:nvPr/>
        </p:nvSpPr>
        <p:spPr>
          <a:xfrm>
            <a:off x="2346574" y="4283182"/>
            <a:ext cx="99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n=3, r=1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89264DA-6378-7942-B86F-AA6287F01ADB}"/>
              </a:ext>
            </a:extLst>
          </p:cNvPr>
          <p:cNvSpPr txBox="1"/>
          <p:nvPr/>
        </p:nvSpPr>
        <p:spPr>
          <a:xfrm>
            <a:off x="2311566" y="4575763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Dim N(A) =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916172AC-0A54-614C-BA34-F03969E57BC2}"/>
                  </a:ext>
                </a:extLst>
              </p:cNvPr>
              <p:cNvSpPr/>
              <p:nvPr/>
            </p:nvSpPr>
            <p:spPr>
              <a:xfrm>
                <a:off x="874999" y="4903059"/>
                <a:ext cx="2463367" cy="825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916172AC-0A54-614C-BA34-F03969E57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9" y="4903059"/>
                <a:ext cx="2463367" cy="825611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ABCA192E-29C6-3441-B1B4-378E1FA9DEDC}"/>
                  </a:ext>
                </a:extLst>
              </p:cNvPr>
              <p:cNvSpPr/>
              <p:nvPr/>
            </p:nvSpPr>
            <p:spPr>
              <a:xfrm>
                <a:off x="995608" y="5819505"/>
                <a:ext cx="2222147" cy="825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ABCA192E-29C6-3441-B1B4-378E1FA9D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08" y="5819505"/>
                <a:ext cx="2222147" cy="8256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97F33714-0005-A94D-B2AD-D1C695CB940A}"/>
                  </a:ext>
                </a:extLst>
              </p:cNvPr>
              <p:cNvSpPr txBox="1"/>
              <p:nvPr/>
            </p:nvSpPr>
            <p:spPr>
              <a:xfrm>
                <a:off x="5221498" y="4883520"/>
                <a:ext cx="3494931" cy="66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Nullspace and </a:t>
                </a:r>
                <a:r>
                  <a:rPr lang="es-ES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rowspace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are </a:t>
                </a:r>
              </a:p>
              <a:p>
                <a:r>
                  <a:rPr lang="es-ES" b="1" i="1" u="sng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orthogonal</a:t>
                </a:r>
                <a:r>
                  <a:rPr lang="es-ES" b="1" i="1" u="sng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b="1" i="1" u="sng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complements</a:t>
                </a:r>
                <a:r>
                  <a:rPr lang="es-ES" b="1" i="1" u="sng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E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s-E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s-ES_tradnl" b="1" dirty="0">
                  <a:solidFill>
                    <a:srgbClr val="FF0000"/>
                  </a:solidFill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97F33714-0005-A94D-B2AD-D1C695CB9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498" y="4883520"/>
                <a:ext cx="3494931" cy="669992"/>
              </a:xfrm>
              <a:prstGeom prst="rect">
                <a:avLst/>
              </a:prstGeom>
              <a:blipFill>
                <a:blip r:embed="rId8"/>
                <a:stretch>
                  <a:fillRect l="-1087" t="-3774" b="-9434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A63AC76-1233-5641-946E-96BBD71CC94D}"/>
                  </a:ext>
                </a:extLst>
              </p:cNvPr>
              <p:cNvSpPr txBox="1"/>
              <p:nvPr/>
            </p:nvSpPr>
            <p:spPr>
              <a:xfrm>
                <a:off x="4957705" y="5764602"/>
                <a:ext cx="3795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Y" dirty="0"/>
                  <a:t>Nullspace contains ALL vector </a:t>
                </a:r>
                <a14:m>
                  <m:oMath xmlns:m="http://schemas.openxmlformats.org/officeDocument/2006/math">
                    <m:r>
                      <a:rPr lang="es-PY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 </m:t>
                    </m:r>
                  </m:oMath>
                </a14:m>
                <a:r>
                  <a:rPr lang="es-PY" dirty="0"/>
                  <a:t>row space</a:t>
                </a:r>
                <a:endParaRPr lang="es-PY" baseline="-25000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A63AC76-1233-5641-946E-96BBD71CC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705" y="5764602"/>
                <a:ext cx="3795591" cy="369332"/>
              </a:xfrm>
              <a:prstGeom prst="rect">
                <a:avLst/>
              </a:prstGeom>
              <a:blipFill>
                <a:blip r:embed="rId9"/>
                <a:stretch>
                  <a:fillRect l="-1000" t="-3333" r="-333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A598D5FE-7780-3D4E-8E19-E9C5596E8542}"/>
                  </a:ext>
                </a:extLst>
              </p:cNvPr>
              <p:cNvSpPr/>
              <p:nvPr/>
            </p:nvSpPr>
            <p:spPr>
              <a:xfrm>
                <a:off x="5012036" y="4380181"/>
                <a:ext cx="31326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𝑜𝑤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s-E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𝑜𝑤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+⋯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Y" dirty="0"/>
                  <a:t>=0</a:t>
                </a:r>
              </a:p>
            </p:txBody>
          </p:sp>
        </mc:Choice>
        <mc:Fallback xmlns="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A598D5FE-7780-3D4E-8E19-E9C5596E8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036" y="4380181"/>
                <a:ext cx="3132652" cy="369332"/>
              </a:xfrm>
              <a:prstGeom prst="rect">
                <a:avLst/>
              </a:prstGeom>
              <a:blipFill>
                <a:blip r:embed="rId10"/>
                <a:stretch>
                  <a:fillRect l="-405" t="-3333" b="-23333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A5545598-771E-A64D-B53C-ACAC9F934E8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8" r="2250" b="2950"/>
          <a:stretch/>
        </p:blipFill>
        <p:spPr>
          <a:xfrm>
            <a:off x="957477" y="2132732"/>
            <a:ext cx="3144526" cy="21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20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Título"/>
              <p:cNvSpPr>
                <a:spLocks noGrp="1"/>
              </p:cNvSpPr>
              <p:nvPr>
                <p:ph type="title"/>
              </p:nvPr>
            </p:nvSpPr>
            <p:spPr>
              <a:xfrm>
                <a:off x="778975" y="154353"/>
                <a:ext cx="7347409" cy="1526841"/>
              </a:xfrm>
            </p:spPr>
            <p:txBody>
              <a:bodyPr>
                <a:normAutofit/>
              </a:bodyPr>
              <a:lstStyle/>
              <a:p>
                <a:r>
                  <a:rPr lang="es-PY" b="1" dirty="0">
                    <a:solidFill>
                      <a:srgbClr val="FF0000"/>
                    </a:solidFill>
                  </a:rPr>
                  <a:t>Coming:</a:t>
                </a:r>
                <a:r>
                  <a:rPr lang="es-PY" dirty="0"/>
                  <a:t> </a:t>
                </a:r>
                <a:r>
                  <a:rPr lang="es-PY" b="1" dirty="0"/>
                  <a:t>Solve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s-ES" b="1" dirty="0"/>
                  <a:t> </a:t>
                </a:r>
                <a:br>
                  <a:rPr lang="es-ES" b="1" dirty="0"/>
                </a:br>
                <a:r>
                  <a:rPr lang="es-ES" dirty="0"/>
                  <a:t>when </a:t>
                </a:r>
                <a:r>
                  <a:rPr lang="es-ES" dirty="0" err="1"/>
                  <a:t>there</a:t>
                </a:r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not</a:t>
                </a:r>
                <a:r>
                  <a:rPr lang="es-ES" dirty="0"/>
                  <a:t> </a:t>
                </a:r>
                <a:r>
                  <a:rPr lang="es-ES" dirty="0" err="1"/>
                  <a:t>solution</a:t>
                </a:r>
                <a:r>
                  <a:rPr lang="es-ES" dirty="0"/>
                  <a:t> m&gt;n</a:t>
                </a:r>
              </a:p>
            </p:txBody>
          </p:sp>
        </mc:Choice>
        <mc:Fallback xmlns="">
          <p:sp>
            <p:nvSpPr>
              <p:cNvPr id="2" name="1 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8975" y="154353"/>
                <a:ext cx="7347409" cy="1526841"/>
              </a:xfrm>
              <a:blipFill>
                <a:blip r:embed="rId2"/>
                <a:stretch>
                  <a:fillRect l="-2759" b="-14167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/>
              <p:nvPr/>
            </p:nvSpPr>
            <p:spPr>
              <a:xfrm>
                <a:off x="5868144" y="1948062"/>
                <a:ext cx="13459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s-E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200" b="1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PY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01D855D-211F-2245-BD47-BF0CA5F4D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948062"/>
                <a:ext cx="1345946" cy="492443"/>
              </a:xfrm>
              <a:prstGeom prst="rect">
                <a:avLst/>
              </a:prstGeom>
              <a:blipFill>
                <a:blip r:embed="rId3"/>
                <a:stretch>
                  <a:fillRect l="-5607" r="-5607" b="-50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AA54A0FD-B89F-0543-B969-5D21F3020A8C}"/>
                  </a:ext>
                </a:extLst>
              </p:cNvPr>
              <p:cNvSpPr/>
              <p:nvPr/>
            </p:nvSpPr>
            <p:spPr>
              <a:xfrm>
                <a:off x="683568" y="1985967"/>
                <a:ext cx="2427139" cy="593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s-E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2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s-ES" sz="32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  <m:sub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sSub>
                        <m:sSubPr>
                          <m:ctrlPr>
                            <a:rPr lang="es-E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s-PY" sz="3200" dirty="0"/>
              </a:p>
            </p:txBody>
          </p:sp>
        </mc:Choice>
        <mc:Fallback xmlns="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AA54A0FD-B89F-0543-B969-5D21F3020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85967"/>
                <a:ext cx="2427139" cy="593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43C927D7-81CD-ED43-8C96-0D76BA1C9709}"/>
              </a:ext>
            </a:extLst>
          </p:cNvPr>
          <p:cNvSpPr txBox="1"/>
          <p:nvPr/>
        </p:nvSpPr>
        <p:spPr>
          <a:xfrm>
            <a:off x="778975" y="3082307"/>
            <a:ext cx="1072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symmetric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88F00564-BE89-F048-857B-B2633913DDCA}"/>
                  </a:ext>
                </a:extLst>
              </p:cNvPr>
              <p:cNvSpPr/>
              <p:nvPr/>
            </p:nvSpPr>
            <p:spPr>
              <a:xfrm>
                <a:off x="791225" y="2709489"/>
                <a:ext cx="6992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88F00564-BE89-F048-857B-B2633913D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25" y="2709489"/>
                <a:ext cx="699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BFC8C4D-66F3-0949-A2E6-9EA9E7C5C95F}"/>
                  </a:ext>
                </a:extLst>
              </p:cNvPr>
              <p:cNvSpPr txBox="1"/>
              <p:nvPr/>
            </p:nvSpPr>
            <p:spPr>
              <a:xfrm>
                <a:off x="874999" y="3439177"/>
                <a:ext cx="2365904" cy="33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BFC8C4D-66F3-0949-A2E6-9EA9E7C5C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9" y="3439177"/>
                <a:ext cx="2365904" cy="331116"/>
              </a:xfrm>
              <a:prstGeom prst="rect">
                <a:avLst/>
              </a:prstGeom>
              <a:blipFill>
                <a:blip r:embed="rId6"/>
                <a:stretch>
                  <a:fillRect l="-3209" t="-3704" r="-1604" b="-22222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D2C0177-81D5-B846-99C5-81BD8CC65506}"/>
                  </a:ext>
                </a:extLst>
              </p:cNvPr>
              <p:cNvSpPr txBox="1"/>
              <p:nvPr/>
            </p:nvSpPr>
            <p:spPr>
              <a:xfrm>
                <a:off x="5405806" y="2790815"/>
                <a:ext cx="2270622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PY" sz="3200" i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D2C0177-81D5-B846-99C5-81BD8CC65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806" y="2790815"/>
                <a:ext cx="2270622" cy="501291"/>
              </a:xfrm>
              <a:prstGeom prst="rect">
                <a:avLst/>
              </a:prstGeom>
              <a:blipFill>
                <a:blip r:embed="rId7"/>
                <a:stretch>
                  <a:fillRect l="-4469" t="-17500" r="-4469" b="-125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38A759D-CDD1-E54A-A9EE-E6AFB587B82D}"/>
              </a:ext>
            </a:extLst>
          </p:cNvPr>
          <p:cNvCxnSpPr>
            <a:cxnSpLocks/>
          </p:cNvCxnSpPr>
          <p:nvPr/>
        </p:nvCxnSpPr>
        <p:spPr>
          <a:xfrm>
            <a:off x="6660232" y="2412880"/>
            <a:ext cx="0" cy="48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D361D07C-B75F-0941-9574-CCAAE0E07984}"/>
                  </a:ext>
                </a:extLst>
              </p:cNvPr>
              <p:cNvSpPr/>
              <p:nvPr/>
            </p:nvSpPr>
            <p:spPr>
              <a:xfrm>
                <a:off x="644167" y="4011835"/>
                <a:ext cx="1356910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D361D07C-B75F-0941-9574-CCAAE0E07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67" y="4011835"/>
                <a:ext cx="1356910" cy="824969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2A62B3D-1A09-5646-8FED-E1F983A565F5}"/>
                  </a:ext>
                </a:extLst>
              </p:cNvPr>
              <p:cNvSpPr/>
              <p:nvPr/>
            </p:nvSpPr>
            <p:spPr>
              <a:xfrm>
                <a:off x="2666337" y="3975157"/>
                <a:ext cx="2118657" cy="898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2A62B3D-1A09-5646-8FED-E1F983A56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337" y="3975157"/>
                <a:ext cx="2118657" cy="8983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E5E3376F-B7E8-5949-B32E-C6763899DD71}"/>
                  </a:ext>
                </a:extLst>
              </p:cNvPr>
              <p:cNvSpPr/>
              <p:nvPr/>
            </p:nvSpPr>
            <p:spPr>
              <a:xfrm>
                <a:off x="5414430" y="4011835"/>
                <a:ext cx="2950295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PY" dirty="0"/>
                  <a:t>=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E5E3376F-B7E8-5949-B32E-C6763899D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430" y="4011835"/>
                <a:ext cx="2950295" cy="824969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5BA021E0-BEA4-914D-9E2B-FEADF9354C39}"/>
                  </a:ext>
                </a:extLst>
              </p:cNvPr>
              <p:cNvSpPr/>
              <p:nvPr/>
            </p:nvSpPr>
            <p:spPr>
              <a:xfrm>
                <a:off x="672965" y="5078346"/>
                <a:ext cx="135691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PY" dirty="0"/>
              </a:p>
            </p:txBody>
          </p:sp>
        </mc:Choice>
        <mc:Fallback xmlns=""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5BA021E0-BEA4-914D-9E2B-FEADF9354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65" y="5078346"/>
                <a:ext cx="1356910" cy="824906"/>
              </a:xfrm>
              <a:prstGeom prst="rect">
                <a:avLst/>
              </a:prstGeom>
              <a:blipFill>
                <a:blip r:embed="rId1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51624FB8-4C4F-AC44-8232-E83B3FB0D5C3}"/>
                  </a:ext>
                </a:extLst>
              </p:cNvPr>
              <p:cNvSpPr/>
              <p:nvPr/>
            </p:nvSpPr>
            <p:spPr>
              <a:xfrm>
                <a:off x="5426590" y="5078618"/>
                <a:ext cx="2950295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PY" dirty="0"/>
                  <a:t>=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PY" dirty="0"/>
              </a:p>
            </p:txBody>
          </p:sp>
        </mc:Choice>
        <mc:Fallback xmlns=""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51624FB8-4C4F-AC44-8232-E83B3FB0D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590" y="5078618"/>
                <a:ext cx="2950295" cy="824906"/>
              </a:xfrm>
              <a:prstGeom prst="rect">
                <a:avLst/>
              </a:prstGeom>
              <a:blipFill>
                <a:blip r:embed="rId1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uadroTexto 16">
            <a:extLst>
              <a:ext uri="{FF2B5EF4-FFF2-40B4-BE49-F238E27FC236}">
                <a16:creationId xmlns:a16="http://schemas.microsoft.com/office/drawing/2014/main" id="{1DED3CA8-362B-8349-8D5E-D1968C62325E}"/>
              </a:ext>
            </a:extLst>
          </p:cNvPr>
          <p:cNvSpPr txBox="1"/>
          <p:nvPr/>
        </p:nvSpPr>
        <p:spPr>
          <a:xfrm>
            <a:off x="2036901" y="423965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r=2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84C3F89-19C7-FE4B-A1E6-EFDFCC6CB6B4}"/>
              </a:ext>
            </a:extLst>
          </p:cNvPr>
          <p:cNvSpPr txBox="1"/>
          <p:nvPr/>
        </p:nvSpPr>
        <p:spPr>
          <a:xfrm>
            <a:off x="2037985" y="5343610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r=1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3AC0354D-F568-A04B-9637-E6072C287373}"/>
                  </a:ext>
                </a:extLst>
              </p:cNvPr>
              <p:cNvSpPr txBox="1"/>
              <p:nvPr/>
            </p:nvSpPr>
            <p:spPr>
              <a:xfrm>
                <a:off x="2519849" y="6221806"/>
                <a:ext cx="2910925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32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32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ES" sz="32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32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32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PY" sz="3200" i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3AC0354D-F568-A04B-9637-E6072C28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849" y="6221806"/>
                <a:ext cx="2910925" cy="501291"/>
              </a:xfrm>
              <a:prstGeom prst="rect">
                <a:avLst/>
              </a:prstGeom>
              <a:blipFill>
                <a:blip r:embed="rId13"/>
                <a:stretch>
                  <a:fillRect l="-3030" t="-2500" r="-5195" b="-42500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89D6A6A0-6758-864A-930B-D7ABF1731733}"/>
                  </a:ext>
                </a:extLst>
              </p:cNvPr>
              <p:cNvSpPr txBox="1"/>
              <p:nvPr/>
            </p:nvSpPr>
            <p:spPr>
              <a:xfrm>
                <a:off x="2443778" y="5923898"/>
                <a:ext cx="6448701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E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s-E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p>
                    <m:r>
                      <a:rPr lang="es-E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s-E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is</a:t>
                </a:r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invertible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exactly</a:t>
                </a:r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if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s-E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has</a:t>
                </a:r>
                <a:r>
                  <a:rPr lang="es-E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independents</a:t>
                </a:r>
                <a:r>
                  <a:rPr lang="es-ES" dirty="0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s-E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columns</a:t>
                </a:r>
                <a:endParaRPr lang="es-ES" dirty="0">
                  <a:solidFill>
                    <a:srgbClr val="FF0000"/>
                  </a:solidFill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89D6A6A0-6758-864A-930B-D7ABF1731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778" y="5923898"/>
                <a:ext cx="6448701" cy="374270"/>
              </a:xfrm>
              <a:prstGeom prst="rect">
                <a:avLst/>
              </a:prstGeom>
              <a:blipFill>
                <a:blip r:embed="rId14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s-P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ángulo 43">
            <a:extLst>
              <a:ext uri="{FF2B5EF4-FFF2-40B4-BE49-F238E27FC236}">
                <a16:creationId xmlns:a16="http://schemas.microsoft.com/office/drawing/2014/main" id="{17A4B585-184F-1F4F-8860-5783BB66E5CE}"/>
              </a:ext>
            </a:extLst>
          </p:cNvPr>
          <p:cNvSpPr/>
          <p:nvPr/>
        </p:nvSpPr>
        <p:spPr>
          <a:xfrm>
            <a:off x="5414430" y="1667546"/>
            <a:ext cx="2397930" cy="17840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01765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57200" y="1928809"/>
            <a:ext cx="8229600" cy="689046"/>
          </a:xfrm>
        </p:spPr>
        <p:txBody>
          <a:bodyPr>
            <a:normAutofit fontScale="90000"/>
          </a:bodyPr>
          <a:lstStyle/>
          <a:p>
            <a:r>
              <a:rPr lang="es-PY" dirty="0"/>
              <a:t>Credits</a:t>
            </a:r>
            <a:endParaRPr lang="es-ES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BD8ACB1-0EE6-C44E-9B79-6EDC1F9F331A}"/>
              </a:ext>
            </a:extLst>
          </p:cNvPr>
          <p:cNvSpPr/>
          <p:nvPr/>
        </p:nvSpPr>
        <p:spPr>
          <a:xfrm>
            <a:off x="2915816" y="3645024"/>
            <a:ext cx="5256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dirty="0">
                <a:hlinkClick r:id="rId3"/>
              </a:rPr>
              <a:t>https://ocw.mit.edu/courses/mathematics/18-06-linear-algebra-spring-2010/index.htm</a:t>
            </a:r>
            <a:endParaRPr lang="es-PY" dirty="0"/>
          </a:p>
        </p:txBody>
      </p:sp>
      <p:pic>
        <p:nvPicPr>
          <p:cNvPr id="4" name="Imagen 3">
            <a:hlinkClick r:id="rId3"/>
            <a:extLst>
              <a:ext uri="{FF2B5EF4-FFF2-40B4-BE49-F238E27FC236}">
                <a16:creationId xmlns:a16="http://schemas.microsoft.com/office/drawing/2014/main" id="{03806E70-0260-B943-B790-17A966A65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" y="3140968"/>
            <a:ext cx="1397000" cy="1397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5DC84AA-554E-9B42-B8F4-4B2839F71275}"/>
              </a:ext>
            </a:extLst>
          </p:cNvPr>
          <p:cNvSpPr/>
          <p:nvPr/>
        </p:nvSpPr>
        <p:spPr>
          <a:xfrm>
            <a:off x="2915816" y="4651354"/>
            <a:ext cx="3055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>
                <a:hlinkClick r:id="rId5"/>
              </a:rPr>
              <a:t>http://www-math.mit.edu/~gs/</a:t>
            </a:r>
            <a:endParaRPr lang="es-PY" dirty="0"/>
          </a:p>
        </p:txBody>
      </p:sp>
      <p:sp>
        <p:nvSpPr>
          <p:cNvPr id="20" name="CuadroTexto 19">
            <a:hlinkClick r:id="rId5"/>
            <a:extLst>
              <a:ext uri="{FF2B5EF4-FFF2-40B4-BE49-F238E27FC236}">
                <a16:creationId xmlns:a16="http://schemas.microsoft.com/office/drawing/2014/main" id="{925C6389-2B93-1E4F-A783-C63C4B2CEA52}"/>
              </a:ext>
            </a:extLst>
          </p:cNvPr>
          <p:cNvSpPr txBox="1"/>
          <p:nvPr/>
        </p:nvSpPr>
        <p:spPr>
          <a:xfrm>
            <a:off x="479720" y="4666541"/>
            <a:ext cx="21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>
                <a:hlinkClick r:id="rId5"/>
              </a:rPr>
              <a:t>Gilbert Strang Web Site</a:t>
            </a:r>
            <a:endParaRPr lang="es-PY" dirty="0"/>
          </a:p>
        </p:txBody>
      </p:sp>
      <p:pic>
        <p:nvPicPr>
          <p:cNvPr id="21" name="Imagen 20">
            <a:hlinkClick r:id="rId6"/>
            <a:extLst>
              <a:ext uri="{FF2B5EF4-FFF2-40B4-BE49-F238E27FC236}">
                <a16:creationId xmlns:a16="http://schemas.microsoft.com/office/drawing/2014/main" id="{B6193984-A402-7B42-9CBE-614BE73B7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50" y="5136214"/>
            <a:ext cx="1116852" cy="148332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C09BB79-D9A1-FD4A-B42A-FEF56211F295}"/>
              </a:ext>
            </a:extLst>
          </p:cNvPr>
          <p:cNvSpPr/>
          <p:nvPr/>
        </p:nvSpPr>
        <p:spPr>
          <a:xfrm>
            <a:off x="2915816" y="5693208"/>
            <a:ext cx="3707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>
                <a:hlinkClick r:id="rId6"/>
              </a:rPr>
              <a:t>http://math.mit.edu/~gs/linearalgebra/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29928954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2981</TotalTime>
  <Words>331</Words>
  <Application>Microsoft Macintosh PowerPoint</Application>
  <PresentationFormat>Presentación en pantalla (4:3)</PresentationFormat>
  <Paragraphs>66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5" baseType="lpstr">
      <vt:lpstr>MS Mincho</vt:lpstr>
      <vt:lpstr>Calibri</vt:lpstr>
      <vt:lpstr>Cambria</vt:lpstr>
      <vt:lpstr>Cambria Math</vt:lpstr>
      <vt:lpstr>Franklin Gothic Book</vt:lpstr>
      <vt:lpstr>Perpetua</vt:lpstr>
      <vt:lpstr>Times New Roman</vt:lpstr>
      <vt:lpstr>Wingdings 2</vt:lpstr>
      <vt:lpstr>Equidad</vt:lpstr>
      <vt:lpstr>Linear Algebra – Lecture #14 Orthogonal vectors and subspaces</vt:lpstr>
      <vt:lpstr>Linear Algebra Lecture 14</vt:lpstr>
      <vt:lpstr>Orthogonal Vectors</vt:lpstr>
      <vt:lpstr>Subpace S is orthogonal to Subspace T</vt:lpstr>
      <vt:lpstr>Coming: Solve Ax=b  when there is not solution m&gt;n</vt:lpstr>
      <vt:lpstr>Credits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Álgebra Lineal</dc:title>
  <dc:subject>Lecture 14</dc:subject>
  <dc:creator>Ariel Guerrero</dc:creator>
  <cp:keywords/>
  <dc:description/>
  <cp:lastModifiedBy>Ariel Guerrero</cp:lastModifiedBy>
  <cp:revision>100</cp:revision>
  <dcterms:created xsi:type="dcterms:W3CDTF">2015-03-02T13:24:06Z</dcterms:created>
  <dcterms:modified xsi:type="dcterms:W3CDTF">2019-08-08T00:35:23Z</dcterms:modified>
  <cp:category/>
</cp:coreProperties>
</file>